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63" r:id="rId2"/>
    <p:sldId id="332" r:id="rId3"/>
    <p:sldId id="333" r:id="rId4"/>
    <p:sldId id="335" r:id="rId5"/>
    <p:sldId id="341" r:id="rId6"/>
    <p:sldId id="336" r:id="rId7"/>
    <p:sldId id="337" r:id="rId8"/>
    <p:sldId id="339" r:id="rId9"/>
    <p:sldId id="340" r:id="rId10"/>
    <p:sldId id="30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18AE60D-A37F-460E-B426-4D3D34E92A33}">
          <p14:sldIdLst>
            <p14:sldId id="263"/>
            <p14:sldId id="332"/>
            <p14:sldId id="333"/>
            <p14:sldId id="335"/>
            <p14:sldId id="341"/>
            <p14:sldId id="336"/>
            <p14:sldId id="337"/>
            <p14:sldId id="339"/>
            <p14:sldId id="340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2832">
          <p15:clr>
            <a:srgbClr val="A4A3A4"/>
          </p15:clr>
        </p15:guide>
        <p15:guide id="12" pos="336">
          <p15:clr>
            <a:srgbClr val="A4A3A4"/>
          </p15:clr>
        </p15:guide>
        <p15:guide id="13" pos="5424">
          <p15:clr>
            <a:srgbClr val="A4A3A4"/>
          </p15:clr>
        </p15:guide>
        <p15:guide id="14" pos="2928">
          <p15:clr>
            <a:srgbClr val="A4A3A4"/>
          </p15:clr>
        </p15:guide>
        <p15:guide id="15" pos="1968">
          <p15:clr>
            <a:srgbClr val="A4A3A4"/>
          </p15:clr>
        </p15:guide>
        <p15:guide id="16" pos="2070">
          <p15:clr>
            <a:srgbClr val="A4A3A4"/>
          </p15:clr>
        </p15:guide>
        <p15:guide id="17" pos="3792">
          <p15:clr>
            <a:srgbClr val="A4A3A4"/>
          </p15:clr>
        </p15:guide>
        <p15:guide id="18" pos="1104">
          <p15:clr>
            <a:srgbClr val="A4A3A4"/>
          </p15:clr>
        </p15:guide>
        <p15:guide id="19" pos="4656">
          <p15:clr>
            <a:srgbClr val="A4A3A4"/>
          </p15:clr>
        </p15:guide>
        <p15:guide id="20" pos="4560">
          <p15:clr>
            <a:srgbClr val="A4A3A4"/>
          </p15:clr>
        </p15:guide>
        <p15:guide id="21" pos="3696">
          <p15:clr>
            <a:srgbClr val="A4A3A4"/>
          </p15:clr>
        </p15:guide>
        <p15:guide id="2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8DF"/>
    <a:srgbClr val="644B32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1" autoAdjust="0"/>
    <p:restoredTop sz="94718" autoAdjust="0"/>
  </p:normalViewPr>
  <p:slideViewPr>
    <p:cSldViewPr>
      <p:cViewPr varScale="1">
        <p:scale>
          <a:sx n="85" d="100"/>
          <a:sy n="85" d="100"/>
        </p:scale>
        <p:origin x="1440" y="90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8/21/2018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  <p:sp>
        <p:nvSpPr>
          <p:cNvPr id="35" name="TextBox 34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add the presentation’s main title</a:t>
            </a:r>
            <a:endParaRPr lang="en-U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Subtitle and date (move higher if title is only one line)</a:t>
            </a:r>
            <a:endParaRPr lang="en-US" noProof="0" dirty="0" smtClean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www.pwc.dk</a:t>
            </a:r>
            <a:endParaRPr lang="en-US" noProof="0" dirty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5562600" y="6400800"/>
            <a:ext cx="3276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sz="1600" i="1" smtClean="0">
                <a:latin typeface="Georgia" pitchFamily="18" charset="0"/>
              </a:rPr>
              <a:t>Revision. Skat. Rådgivning.</a:t>
            </a:r>
            <a:endParaRPr lang="en-US" sz="1600" i="1" dirty="0" err="1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Add legal and copyright disclaimers here.</a:t>
            </a:r>
            <a:endParaRPr lang="en-US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US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</a:t>
            </a:r>
            <a:br>
              <a:rPr lang="en-US" noProof="0" smtClean="0"/>
            </a:br>
            <a:r>
              <a:rPr lang="en-US" noProof="0" smtClean="0"/>
              <a:t>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September 2015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By- og Landskabsforvaltningen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514" y="3066289"/>
            <a:ext cx="5495925" cy="914400"/>
          </a:xfrm>
        </p:spPr>
        <p:txBody>
          <a:bodyPr/>
          <a:lstStyle/>
          <a:p>
            <a:pPr algn="ctr"/>
            <a:r>
              <a:rPr lang="da-DK" sz="2800" b="0" i="0" dirty="0" smtClean="0"/>
              <a:t>Orientering om revisionsberetningen vedrørende </a:t>
            </a:r>
            <a:r>
              <a:rPr lang="da-DK" sz="2800" b="0" i="0" dirty="0"/>
              <a:t>årsregnskabet for </a:t>
            </a:r>
            <a:r>
              <a:rPr lang="da-DK" sz="2800" b="0" i="0" dirty="0" smtClean="0"/>
              <a:t>2017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da-DK" sz="2400" b="0" i="0" dirty="0" smtClean="0">
                <a:latin typeface="Georgia" pitchFamily="18" charset="0"/>
              </a:rPr>
              <a:t>13. august </a:t>
            </a:r>
            <a:r>
              <a:rPr lang="da-DK" sz="2400" b="0" i="0" dirty="0">
                <a:latin typeface="Georgia" pitchFamily="18" charset="0"/>
              </a:rPr>
              <a:t>2018</a:t>
            </a:r>
            <a:r>
              <a:rPr lang="en-US" sz="2400" b="0" i="0" dirty="0">
                <a:latin typeface="Georgia" pitchFamily="18" charset="0"/>
              </a:rPr>
              <a:t/>
            </a:r>
            <a:br>
              <a:rPr lang="en-US" sz="2400" b="0" i="0" dirty="0">
                <a:latin typeface="Georgia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www.pwc.dk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1677" y="762000"/>
            <a:ext cx="5338762" cy="99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da-DK" sz="4400" dirty="0" smtClean="0">
                <a:solidFill>
                  <a:schemeClr val="bg1"/>
                </a:solidFill>
                <a:latin typeface="Georgia" pitchFamily="18" charset="0"/>
              </a:rPr>
              <a:t>Fredericia Kommune</a:t>
            </a:r>
          </a:p>
          <a:p>
            <a:pPr indent="-274320" algn="ctr">
              <a:spcAft>
                <a:spcPts val="900"/>
              </a:spcAft>
            </a:pPr>
            <a:r>
              <a:rPr lang="da-DK" sz="3200" dirty="0" smtClean="0">
                <a:solidFill>
                  <a:schemeClr val="bg1"/>
                </a:solidFill>
                <a:latin typeface="Georgia" pitchFamily="18" charset="0"/>
              </a:rPr>
              <a:t>Social – og Beskæftigelsesudvalget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1"/>
            <a:ext cx="1083784" cy="108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" y="0"/>
            <a:ext cx="9138055" cy="6830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" y="4419633"/>
            <a:ext cx="9144000" cy="24384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sz="3600" dirty="0" smtClean="0">
                <a:solidFill>
                  <a:schemeClr val="bg1"/>
                </a:solidFill>
              </a:rPr>
              <a:t>Tak for et godt samarbejde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378047" y="815311"/>
            <a:ext cx="4188543" cy="485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902" y="133866"/>
            <a:ext cx="8077200" cy="914400"/>
          </a:xfrm>
        </p:spPr>
        <p:txBody>
          <a:bodyPr/>
          <a:lstStyle/>
          <a:p>
            <a:pPr algn="ctr"/>
            <a:r>
              <a:rPr lang="da-DK" dirty="0" smtClean="0"/>
              <a:t>Præsentation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28286" y="1740408"/>
            <a:ext cx="4495801" cy="4267199"/>
          </a:xfrm>
        </p:spPr>
        <p:txBody>
          <a:bodyPr/>
          <a:lstStyle/>
          <a:p>
            <a:r>
              <a:rPr lang="da-DK" sz="1600" b="1" dirty="0" smtClean="0"/>
              <a:t>	          Marianne Fog Jørgensen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400" dirty="0" smtClean="0"/>
              <a:t>	            </a:t>
            </a:r>
            <a:r>
              <a:rPr lang="da-DK" sz="1200" dirty="0" smtClean="0"/>
              <a:t>Partner, </a:t>
            </a:r>
            <a:r>
              <a:rPr lang="da-DK" sz="1200" dirty="0"/>
              <a:t> </a:t>
            </a:r>
            <a:r>
              <a:rPr lang="da-DK" sz="1200" dirty="0" smtClean="0"/>
              <a:t>statsaut. revisor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 smtClean="0"/>
              <a:t>	              M: marianne.fog.jorgensen@pwc.com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 smtClean="0"/>
              <a:t>	              D</a:t>
            </a:r>
            <a:r>
              <a:rPr lang="da-DK" sz="1200" dirty="0"/>
              <a:t>: </a:t>
            </a:r>
            <a:r>
              <a:rPr lang="en-US" sz="1200" dirty="0" smtClean="0"/>
              <a:t>5168 1050</a:t>
            </a:r>
          </a:p>
          <a:p>
            <a:pPr marL="182880" lvl="1" indent="0">
              <a:spcAft>
                <a:spcPts val="300"/>
              </a:spcAft>
              <a:buNone/>
            </a:pPr>
            <a:endParaRPr lang="en-US" sz="1200" dirty="0"/>
          </a:p>
          <a:p>
            <a:pPr marL="274320" lvl="2" indent="0">
              <a:buNone/>
            </a:pPr>
            <a:r>
              <a:rPr lang="da-DK" sz="1400" dirty="0" smtClean="0"/>
              <a:t>Ledende revisionspartner og overordnet </a:t>
            </a:r>
            <a:br>
              <a:rPr lang="da-DK" sz="1400" dirty="0" smtClean="0"/>
            </a:br>
            <a:r>
              <a:rPr lang="da-DK" sz="1400" dirty="0" smtClean="0"/>
              <a:t>ansvarlig for </a:t>
            </a:r>
            <a:r>
              <a:rPr lang="da-DK" sz="1400" dirty="0"/>
              <a:t>betjeningen af </a:t>
            </a:r>
            <a:r>
              <a:rPr lang="da-DK" sz="1400" dirty="0" smtClean="0"/>
              <a:t>Fredericia Kommune.</a:t>
            </a:r>
          </a:p>
          <a:p>
            <a:pPr marL="274320" lvl="2" indent="0">
              <a:buNone/>
            </a:pPr>
            <a:r>
              <a:rPr lang="da-DK" sz="1400" dirty="0" smtClean="0"/>
              <a:t>Overordnet ansvarlig </a:t>
            </a:r>
            <a:r>
              <a:rPr lang="da-DK" sz="1400" dirty="0"/>
              <a:t>for betjeningen af </a:t>
            </a:r>
            <a:r>
              <a:rPr lang="da-DK" sz="1400" dirty="0" err="1"/>
              <a:t>PwC’s</a:t>
            </a:r>
            <a:r>
              <a:rPr lang="da-DK" sz="1400" dirty="0"/>
              <a:t> revisionskunder </a:t>
            </a:r>
            <a:r>
              <a:rPr lang="da-DK" sz="1400" dirty="0" smtClean="0"/>
              <a:t>i Jylland inden </a:t>
            </a:r>
            <a:r>
              <a:rPr lang="da-DK" sz="1400" dirty="0"/>
              <a:t>for den </a:t>
            </a:r>
            <a:r>
              <a:rPr lang="da-DK" sz="1400" dirty="0" smtClean="0"/>
              <a:t>kom-</a:t>
            </a:r>
            <a:br>
              <a:rPr lang="da-DK" sz="1400" dirty="0" smtClean="0"/>
            </a:br>
            <a:r>
              <a:rPr lang="da-DK" sz="1400" dirty="0" err="1" smtClean="0"/>
              <a:t>munale</a:t>
            </a:r>
            <a:r>
              <a:rPr lang="da-DK" sz="1400" dirty="0" smtClean="0"/>
              <a:t> sektor. </a:t>
            </a:r>
          </a:p>
          <a:p>
            <a:pPr marL="274320" lvl="2" indent="0">
              <a:buNone/>
            </a:pPr>
            <a:r>
              <a:rPr lang="da-DK" sz="1400" dirty="0" smtClean="0"/>
              <a:t>Marianne er revisor for 8 jyske kommuner.</a:t>
            </a:r>
            <a:endParaRPr lang="en-US" sz="1400" dirty="0"/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/>
              <a:t/>
            </a:r>
            <a:br>
              <a:rPr lang="da-DK" sz="1200" dirty="0"/>
            </a:br>
            <a:endParaRPr lang="da-DK" sz="1200" dirty="0"/>
          </a:p>
          <a:p>
            <a:pPr marL="182880" lvl="1" indent="0">
              <a:spcAft>
                <a:spcPts val="300"/>
              </a:spcAft>
              <a:buNone/>
            </a:pPr>
            <a:endParaRPr lang="da-DK" sz="1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5353"/>
            <a:ext cx="985078" cy="12365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4716830" y="815311"/>
            <a:ext cx="4014512" cy="48567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" b="10631"/>
          <a:stretch/>
        </p:blipFill>
        <p:spPr>
          <a:xfrm>
            <a:off x="4924446" y="1703830"/>
            <a:ext cx="1042480" cy="1236587"/>
          </a:xfrm>
          <a:prstGeom prst="rect">
            <a:avLst/>
          </a:prstGeom>
        </p:spPr>
      </p:pic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566590" y="1718950"/>
            <a:ext cx="4495801" cy="4267199"/>
          </a:xfrm>
        </p:spPr>
        <p:txBody>
          <a:bodyPr/>
          <a:lstStyle/>
          <a:p>
            <a:r>
              <a:rPr lang="da-DK" sz="1600" b="1" dirty="0" smtClean="0"/>
              <a:t>	          Kirsten Kjær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400" dirty="0" smtClean="0"/>
              <a:t>	            </a:t>
            </a:r>
            <a:r>
              <a:rPr lang="da-DK" sz="1200" dirty="0" smtClean="0"/>
              <a:t>Manager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 smtClean="0"/>
              <a:t>	              M: kirsten.kjaer@pwc.com</a:t>
            </a:r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 smtClean="0"/>
              <a:t>	              D</a:t>
            </a:r>
            <a:r>
              <a:rPr lang="da-DK" sz="1200" dirty="0"/>
              <a:t>: </a:t>
            </a:r>
            <a:r>
              <a:rPr lang="en-US" sz="1200" dirty="0" smtClean="0"/>
              <a:t>3067 3756</a:t>
            </a:r>
          </a:p>
          <a:p>
            <a:pPr marL="274320" lvl="2" indent="0">
              <a:buNone/>
            </a:pPr>
            <a:endParaRPr lang="en-US" sz="1200" dirty="0"/>
          </a:p>
          <a:p>
            <a:pPr marL="274320" lvl="2" indent="0">
              <a:buNone/>
            </a:pPr>
            <a:r>
              <a:rPr lang="da-DK" sz="1400" dirty="0" smtClean="0"/>
              <a:t>Kirsten beskæftiger sig med revision og rådgiv-</a:t>
            </a:r>
            <a:br>
              <a:rPr lang="da-DK" sz="1400" dirty="0" smtClean="0"/>
            </a:br>
            <a:r>
              <a:rPr lang="da-DK" sz="1400" dirty="0" err="1" smtClean="0"/>
              <a:t>ning</a:t>
            </a:r>
            <a:r>
              <a:rPr lang="da-DK" sz="1400" dirty="0" smtClean="0"/>
              <a:t> af </a:t>
            </a:r>
            <a:r>
              <a:rPr lang="da-DK" sz="1400" dirty="0" err="1" smtClean="0"/>
              <a:t>vore</a:t>
            </a:r>
            <a:r>
              <a:rPr lang="da-DK" sz="1400" dirty="0" smtClean="0"/>
              <a:t> kommunekunder. </a:t>
            </a:r>
          </a:p>
          <a:p>
            <a:pPr marL="274320" lvl="2" indent="0">
              <a:buNone/>
            </a:pPr>
            <a:r>
              <a:rPr lang="da-DK" sz="1400" dirty="0"/>
              <a:t>E</a:t>
            </a:r>
            <a:r>
              <a:rPr lang="da-DK" sz="1400" dirty="0" smtClean="0"/>
              <a:t>r daglig </a:t>
            </a:r>
            <a:r>
              <a:rPr lang="da-DK" sz="1400" dirty="0"/>
              <a:t>kontaktperson i forhold til </a:t>
            </a:r>
            <a:r>
              <a:rPr lang="da-DK" sz="1400" dirty="0" smtClean="0"/>
              <a:t>betjeningen </a:t>
            </a:r>
            <a:br>
              <a:rPr lang="da-DK" sz="1400" dirty="0" smtClean="0"/>
            </a:br>
            <a:r>
              <a:rPr lang="da-DK" sz="1400" dirty="0" smtClean="0"/>
              <a:t>af Fredericia </a:t>
            </a:r>
            <a:r>
              <a:rPr lang="da-DK" sz="1400" dirty="0"/>
              <a:t>Kommune indenfor </a:t>
            </a:r>
            <a:r>
              <a:rPr lang="da-DK" sz="1400" dirty="0" smtClean="0"/>
              <a:t>inden for beskæftigelsesområdet og servicelovens områder. </a:t>
            </a:r>
          </a:p>
          <a:p>
            <a:pPr marL="274320" lvl="2" indent="0">
              <a:buNone/>
            </a:pPr>
            <a:r>
              <a:rPr lang="da-DK" sz="1400" dirty="0" smtClean="0"/>
              <a:t>Kirsten er revisor for 8 jyske kommuner.</a:t>
            </a:r>
            <a:endParaRPr lang="en-US" sz="1400" dirty="0"/>
          </a:p>
          <a:p>
            <a:pPr marL="182880" lvl="1" indent="0">
              <a:spcAft>
                <a:spcPts val="300"/>
              </a:spcAft>
              <a:buNone/>
            </a:pPr>
            <a:r>
              <a:rPr lang="da-DK" sz="1200" dirty="0"/>
              <a:t/>
            </a:r>
            <a:br>
              <a:rPr lang="da-DK" sz="1200" dirty="0"/>
            </a:br>
            <a:endParaRPr lang="da-DK" sz="1200" dirty="0"/>
          </a:p>
          <a:p>
            <a:pPr marL="182880" lvl="1" indent="0">
              <a:spcAft>
                <a:spcPts val="300"/>
              </a:spcAft>
              <a:buNone/>
            </a:pPr>
            <a:endParaRPr lang="da-DK" sz="1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56297"/>
            <a:ext cx="612995" cy="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26" y="664489"/>
            <a:ext cx="2578067" cy="3609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72" y="137086"/>
            <a:ext cx="8077200" cy="914400"/>
          </a:xfrm>
        </p:spPr>
        <p:txBody>
          <a:bodyPr/>
          <a:lstStyle/>
          <a:p>
            <a:r>
              <a:rPr lang="da-DK" sz="2000" dirty="0" smtClean="0"/>
              <a:t>Revisionen af Fredericia 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8787">
            <a:off x="3632737" y="1578283"/>
            <a:ext cx="2731330" cy="38004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5"/>
          </p:nvPr>
        </p:nvPicPr>
        <p:blipFill>
          <a:blip r:embed="rId5"/>
          <a:stretch>
            <a:fillRect/>
          </a:stretch>
        </p:blipFill>
        <p:spPr>
          <a:xfrm>
            <a:off x="312928" y="1668763"/>
            <a:ext cx="3124200" cy="433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38" y="5811635"/>
            <a:ext cx="857657" cy="857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3896">
            <a:off x="6153267" y="3092736"/>
            <a:ext cx="2423700" cy="3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58" y="214783"/>
            <a:ext cx="8077200" cy="914400"/>
          </a:xfrm>
        </p:spPr>
        <p:txBody>
          <a:bodyPr/>
          <a:lstStyle/>
          <a:p>
            <a:pPr algn="ctr"/>
            <a:r>
              <a:rPr lang="da-DK" sz="2000" dirty="0"/>
              <a:t>Revisionen af </a:t>
            </a:r>
            <a:r>
              <a:rPr lang="da-DK" sz="2000" dirty="0" smtClean="0"/>
              <a:t>Fredericia </a:t>
            </a:r>
            <a:r>
              <a:rPr lang="da-DK" sz="2000" dirty="0"/>
              <a:t>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5858" y="1032189"/>
            <a:ext cx="8077200" cy="4419599"/>
          </a:xfrm>
        </p:spPr>
        <p:txBody>
          <a:bodyPr/>
          <a:lstStyle/>
          <a:p>
            <a:pPr marL="0" lvl="1" indent="0">
              <a:buNone/>
            </a:pPr>
            <a:r>
              <a:rPr lang="da-DK" b="1" dirty="0" smtClean="0"/>
              <a:t>Revisionspåtegning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Kommunens årsregnskab er forsynet med revisionspåtegning uden forbehold – dvs. at regnskabet i alle væsentlige henseender er rigtigt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Centrale forhold ved revisionen – sociale- og beskæftigelsesmæssige udgifter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Fremhævelse af forhold vedrørende revisionen – budgettal har ikke været underlagt revision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/>
              <a:t>Yderligere oplysninger krævet i henhold til ”bekendtgørelse om kommunal og regional revision”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/>
              <a:t>Udtalelse om juridisk-kritisk revision og </a:t>
            </a:r>
            <a:r>
              <a:rPr lang="da-DK" dirty="0" smtClean="0"/>
              <a:t>forvaltningsrevision - vi </a:t>
            </a:r>
            <a:r>
              <a:rPr lang="da-DK" dirty="0"/>
              <a:t>har ingen væsentlige kritiske bemærkninger at rapportere i den </a:t>
            </a:r>
            <a:r>
              <a:rPr lang="da-DK" dirty="0" err="1" smtClean="0"/>
              <a:t>forbin-delse</a:t>
            </a:r>
            <a:r>
              <a:rPr lang="da-DK" dirty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80097"/>
            <a:ext cx="689195" cy="6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58" y="214783"/>
            <a:ext cx="8077200" cy="914400"/>
          </a:xfrm>
        </p:spPr>
        <p:txBody>
          <a:bodyPr/>
          <a:lstStyle/>
          <a:p>
            <a:pPr algn="ctr"/>
            <a:r>
              <a:rPr lang="da-DK" sz="2000" dirty="0"/>
              <a:t>Revisionen af </a:t>
            </a:r>
            <a:r>
              <a:rPr lang="da-DK" sz="2000" dirty="0" smtClean="0"/>
              <a:t>Fredericia </a:t>
            </a:r>
            <a:r>
              <a:rPr lang="da-DK" sz="2000" dirty="0"/>
              <a:t>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33400" y="633952"/>
            <a:ext cx="8077200" cy="5995448"/>
          </a:xfrm>
        </p:spPr>
        <p:txBody>
          <a:bodyPr/>
          <a:lstStyle/>
          <a:p>
            <a:pPr indent="0"/>
            <a:r>
              <a:rPr lang="da-DK" b="1" dirty="0" smtClean="0"/>
              <a:t>Konklusion på den udførte revision</a:t>
            </a:r>
            <a:endParaRPr lang="da-DK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/>
              <a:t>Revisionen af regnskabet har </a:t>
            </a:r>
            <a:r>
              <a:rPr lang="da-DK" dirty="0" smtClean="0"/>
              <a:t>ikke givet </a:t>
            </a:r>
            <a:r>
              <a:rPr lang="da-DK" dirty="0"/>
              <a:t>anledning til </a:t>
            </a:r>
            <a:r>
              <a:rPr lang="da-DK" dirty="0" err="1" smtClean="0"/>
              <a:t>revisionsbe</a:t>
            </a:r>
            <a:r>
              <a:rPr lang="da-DK" dirty="0" smtClean="0"/>
              <a:t>-mærkninger</a:t>
            </a:r>
            <a:r>
              <a:rPr lang="da-DK" dirty="0"/>
              <a:t>, som skal besvares overfor </a:t>
            </a:r>
            <a:r>
              <a:rPr lang="da-DK" dirty="0" smtClean="0"/>
              <a:t>tilsynsmyndigheden</a:t>
            </a:r>
          </a:p>
          <a:p>
            <a:pPr marL="0" lvl="1" indent="0">
              <a:buNone/>
            </a:pPr>
            <a:r>
              <a:rPr lang="da-DK" b="1" dirty="0"/>
              <a:t>Revisionens udførelse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i="1" dirty="0"/>
              <a:t>finansiel </a:t>
            </a:r>
            <a:r>
              <a:rPr lang="da-DK" i="1" dirty="0" smtClean="0"/>
              <a:t>revision</a:t>
            </a:r>
            <a:br>
              <a:rPr lang="da-DK" i="1" dirty="0" smtClean="0"/>
            </a:br>
            <a:r>
              <a:rPr lang="da-DK" dirty="0" smtClean="0"/>
              <a:t>som </a:t>
            </a:r>
            <a:r>
              <a:rPr lang="da-DK" dirty="0"/>
              <a:t>består i at efterprøve om regnskabet er rigtigt, det vil sige uden væsentlige fejl og mangler,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i="1" dirty="0"/>
              <a:t>juridisk-kritisk </a:t>
            </a:r>
            <a:r>
              <a:rPr lang="da-DK" i="1" dirty="0" smtClean="0"/>
              <a:t>revision</a:t>
            </a:r>
            <a:br>
              <a:rPr lang="da-DK" i="1" dirty="0" smtClean="0"/>
            </a:br>
            <a:r>
              <a:rPr lang="da-DK" dirty="0" smtClean="0"/>
              <a:t>hvor </a:t>
            </a:r>
            <a:r>
              <a:rPr lang="da-DK" dirty="0"/>
              <a:t>vi vurderer, om de dispositioner, der er omfattet af regnskabsaflæggelsen, er i overensstemmelse med meddelte bevillinger (bevillingskontrol), love og andre forskrifter samt indgåede aftaler og sædvanlig praksis,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i="1" dirty="0"/>
              <a:t>økonomisk kritisk </a:t>
            </a:r>
            <a:r>
              <a:rPr lang="da-DK" i="1" dirty="0" smtClean="0"/>
              <a:t>revision</a:t>
            </a:r>
            <a:br>
              <a:rPr lang="da-DK" i="1" dirty="0" smtClean="0"/>
            </a:br>
            <a:r>
              <a:rPr lang="da-DK" dirty="0" smtClean="0"/>
              <a:t>hvor </a:t>
            </a:r>
            <a:r>
              <a:rPr lang="da-DK" dirty="0"/>
              <a:t>formålet er at vurdere, om de enkelte afdelinger, institutioner og medarbejdere anvender de tildelte midler på en økonomisk hensigtsmæssig måde </a:t>
            </a:r>
            <a:r>
              <a:rPr lang="da-DK" dirty="0" smtClean="0"/>
              <a:t>(</a:t>
            </a:r>
            <a:r>
              <a:rPr lang="da-DK" dirty="0"/>
              <a:t>for­valt­ningsre­vi­sion</a:t>
            </a:r>
            <a:r>
              <a:rPr lang="da-DK" dirty="0" smtClean="0"/>
              <a:t>).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097563"/>
            <a:ext cx="659886" cy="6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9104"/>
            <a:ext cx="8077200" cy="914400"/>
          </a:xfrm>
        </p:spPr>
        <p:txBody>
          <a:bodyPr/>
          <a:lstStyle/>
          <a:p>
            <a:pPr algn="ctr"/>
            <a:r>
              <a:rPr lang="da-DK" sz="2000" dirty="0" smtClean="0"/>
              <a:t>Revisionen af Fredericia 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3400" y="838200"/>
            <a:ext cx="8077200" cy="4419599"/>
          </a:xfrm>
        </p:spPr>
        <p:txBody>
          <a:bodyPr/>
          <a:lstStyle/>
          <a:p>
            <a:pPr indent="0"/>
            <a:r>
              <a:rPr lang="da-DK" b="1" dirty="0" smtClean="0"/>
              <a:t>Revisionens udførelse</a:t>
            </a:r>
          </a:p>
          <a:p>
            <a:pPr indent="0"/>
            <a:r>
              <a:rPr lang="da-DK" u="sng" dirty="0" smtClean="0"/>
              <a:t>Standarder for offentlig revision</a:t>
            </a:r>
            <a:endParaRPr lang="da-DK" b="1" dirty="0"/>
          </a:p>
          <a:p>
            <a:pPr indent="0"/>
            <a:endParaRPr lang="da-DK" b="1" dirty="0" smtClean="0"/>
          </a:p>
          <a:p>
            <a:pPr indent="0"/>
            <a:endParaRPr lang="da-DK" b="1" dirty="0"/>
          </a:p>
          <a:p>
            <a:pPr indent="0"/>
            <a:endParaRPr lang="da-DK" b="1" dirty="0" smtClean="0"/>
          </a:p>
          <a:p>
            <a:pPr indent="0"/>
            <a:endParaRPr lang="da-DK" b="1" dirty="0"/>
          </a:p>
          <a:p>
            <a:pPr indent="0"/>
            <a:endParaRPr lang="da-DK" b="1" dirty="0" smtClean="0"/>
          </a:p>
          <a:p>
            <a:pPr indent="0"/>
            <a:r>
              <a:rPr lang="da-DK" b="1" dirty="0" smtClean="0"/>
              <a:t>Revisionsplan</a:t>
            </a:r>
          </a:p>
          <a:p>
            <a:pPr indent="0"/>
            <a:r>
              <a:rPr lang="da-DK" u="sng" dirty="0" smtClean="0"/>
              <a:t>Overordnet væsentlighed for kommunen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Fastsat til 1% af kommunens budgetterede skatter og generelle tilskud – dvs. 33 DKK  mio.</a:t>
            </a:r>
            <a:endParaRPr lang="da-DK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5" y="1752600"/>
            <a:ext cx="811033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56297"/>
            <a:ext cx="612995" cy="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9104"/>
            <a:ext cx="8077200" cy="914400"/>
          </a:xfrm>
        </p:spPr>
        <p:txBody>
          <a:bodyPr/>
          <a:lstStyle/>
          <a:p>
            <a:pPr algn="ctr"/>
            <a:r>
              <a:rPr lang="da-DK" sz="2000" dirty="0" smtClean="0"/>
              <a:t>Revisionen af Fredericia 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3400" y="838200"/>
            <a:ext cx="8077200" cy="4419599"/>
          </a:xfrm>
        </p:spPr>
        <p:txBody>
          <a:bodyPr/>
          <a:lstStyle/>
          <a:p>
            <a:pPr marL="0" lvl="1" indent="0">
              <a:buNone/>
            </a:pPr>
            <a:endParaRPr lang="da-DK" b="1" dirty="0" smtClean="0"/>
          </a:p>
          <a:p>
            <a:pPr marL="0" lvl="1" indent="0">
              <a:buNone/>
            </a:pPr>
            <a:r>
              <a:rPr lang="da-DK" b="1" dirty="0" smtClean="0"/>
              <a:t>IT-sikkerhed</a:t>
            </a:r>
            <a:br>
              <a:rPr lang="da-DK" b="1" dirty="0" smtClean="0"/>
            </a:br>
            <a:r>
              <a:rPr lang="da-DK" dirty="0" smtClean="0"/>
              <a:t>Det </a:t>
            </a:r>
            <a:r>
              <a:rPr lang="da-DK" dirty="0"/>
              <a:t>er vores vurdering, at de generelle it-kontroller hos </a:t>
            </a:r>
            <a:r>
              <a:rPr lang="da-DK" dirty="0" smtClean="0"/>
              <a:t>Fredericia </a:t>
            </a:r>
            <a:r>
              <a:rPr lang="da-DK" dirty="0"/>
              <a:t>Kommune i al væsentlighed kan anses for værende tilstrækkelige og effektive</a:t>
            </a:r>
            <a:r>
              <a:rPr lang="da-DK" dirty="0" smtClean="0"/>
              <a:t>. Vi mangler en revisionserklæring fra KMD på KMD OPUS (generel problemstilling i kommuner som anvender KMD OPUS)</a:t>
            </a:r>
            <a:br>
              <a:rPr lang="da-DK" dirty="0" smtClean="0"/>
            </a:br>
            <a:endParaRPr lang="en-US" dirty="0"/>
          </a:p>
          <a:p>
            <a:pPr marL="0" lvl="1" indent="0">
              <a:buNone/>
            </a:pPr>
            <a:r>
              <a:rPr lang="da-DK" b="1" dirty="0" smtClean="0"/>
              <a:t>Vurdering af kommunens økonomiske udvikling</a:t>
            </a:r>
            <a:br>
              <a:rPr lang="da-DK" b="1" dirty="0" smtClean="0"/>
            </a:br>
            <a:r>
              <a:rPr lang="da-DK" dirty="0" smtClean="0"/>
              <a:t>Det er fortsat vores opfattelse, at Fredericia Kommunes økonomi er god og målene i kommunens økonomiske politik er opfyldt.</a:t>
            </a:r>
          </a:p>
          <a:p>
            <a:pPr marL="0" lvl="1" indent="0">
              <a:buNone/>
            </a:pPr>
            <a:endParaRPr lang="da-DK" dirty="0" smtClean="0"/>
          </a:p>
          <a:p>
            <a:pPr marL="0" lvl="1" indent="0">
              <a:buNone/>
            </a:pPr>
            <a:r>
              <a:rPr lang="da-DK" b="1" dirty="0" smtClean="0"/>
              <a:t>Jurid</a:t>
            </a:r>
            <a:r>
              <a:rPr lang="da-DK" b="1" dirty="0"/>
              <a:t>isk-kritisk revision og </a:t>
            </a:r>
            <a:r>
              <a:rPr lang="da-DK" b="1" dirty="0" smtClean="0"/>
              <a:t>forvaltningsrevision</a:t>
            </a:r>
            <a:br>
              <a:rPr lang="da-DK" b="1" dirty="0" smtClean="0"/>
            </a:br>
            <a:r>
              <a:rPr lang="da-DK" dirty="0" smtClean="0"/>
              <a:t>Gennemgangen </a:t>
            </a:r>
            <a:r>
              <a:rPr lang="da-DK" dirty="0"/>
              <a:t>har ikke givet anledning </a:t>
            </a:r>
            <a:r>
              <a:rPr lang="da-DK" dirty="0" smtClean="0"/>
              <a:t>til kommentarer.</a:t>
            </a:r>
            <a:endParaRPr lang="en-US" dirty="0"/>
          </a:p>
          <a:p>
            <a:pPr marL="0" lvl="1" indent="0">
              <a:buNone/>
            </a:pPr>
            <a:endParaRPr lang="da-DK" dirty="0" smtClean="0"/>
          </a:p>
          <a:p>
            <a:r>
              <a:rPr lang="da-DK" i="1" dirty="0"/>
              <a:t>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80097"/>
            <a:ext cx="689195" cy="6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6829">
            <a:off x="7224161" y="1938197"/>
            <a:ext cx="1520580" cy="1520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5301">
            <a:off x="2977744" y="1893450"/>
            <a:ext cx="2562362" cy="964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9104"/>
            <a:ext cx="8077200" cy="914400"/>
          </a:xfrm>
        </p:spPr>
        <p:txBody>
          <a:bodyPr/>
          <a:lstStyle/>
          <a:p>
            <a:pPr algn="ctr"/>
            <a:r>
              <a:rPr lang="da-DK" sz="2000" dirty="0"/>
              <a:t>Revisionen af </a:t>
            </a:r>
            <a:r>
              <a:rPr lang="da-DK" sz="2000" dirty="0" smtClean="0"/>
              <a:t>Fredericia </a:t>
            </a:r>
            <a:r>
              <a:rPr lang="da-DK" sz="2000" dirty="0"/>
              <a:t>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3552" y="6515100"/>
            <a:ext cx="1527048" cy="152400"/>
          </a:xfrm>
        </p:spPr>
        <p:txBody>
          <a:bodyPr/>
          <a:lstStyle/>
          <a:p>
            <a:fld id="{9EBD5762-3BDC-484D-9503-7EA6D5A9A8C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3399" y="862750"/>
            <a:ext cx="8316389" cy="3184248"/>
          </a:xfrm>
        </p:spPr>
        <p:txBody>
          <a:bodyPr/>
          <a:lstStyle/>
          <a:p>
            <a:r>
              <a:rPr lang="da-DK" i="1" dirty="0" smtClean="0"/>
              <a:t>Bilag 2 Redegørelse </a:t>
            </a:r>
            <a:r>
              <a:rPr lang="da-DK" i="1" dirty="0"/>
              <a:t>til ressortministerierne om revisionen af de sociale, beskæftigelses- og sundhedsmæssige områder, der er omfattet af ordninger om refusion eller tilskud fra Staten vedrørende regnskabsåret </a:t>
            </a:r>
            <a:r>
              <a:rPr lang="da-DK" i="1" dirty="0" smtClean="0"/>
              <a:t>2017</a:t>
            </a:r>
          </a:p>
          <a:p>
            <a:endParaRPr lang="da-DK" i="1" dirty="0" smtClean="0"/>
          </a:p>
          <a:p>
            <a:pPr marL="68580" indent="-342900">
              <a:buFont typeface="Arial" panose="020B0604020202020204" pitchFamily="34" charset="0"/>
              <a:buChar char="•"/>
            </a:pPr>
            <a:endParaRPr lang="da-DK" i="1" dirty="0" smtClean="0"/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i="1" dirty="0" smtClean="0"/>
              <a:t>Samlet konklusion (side 5)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da-DK" i="1" dirty="0" smtClean="0"/>
              <a:t>Generelt hensigtsmæssig og betryggende administration af områderne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da-DK" i="1" dirty="0" smtClean="0"/>
              <a:t>Enkelte områder under beskæftigelsesområdet med højt fejlniveau </a:t>
            </a:r>
            <a:r>
              <a:rPr lang="da-DK" i="1" dirty="0"/>
              <a:t>(Forsikrede ledige, Jobafklaring, Sygedagpenge og Uddannelseshjælp)</a:t>
            </a: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da-DK" i="1" dirty="0" smtClean="0"/>
              <a:t>Sidste års revisionsbemærkning på sygedagpengeområdet er fulgt op, og der er sket væsentlige forbedringer. Vi anbefaler dog fortsat fokus på området</a:t>
            </a:r>
            <a:br>
              <a:rPr lang="da-DK" i="1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28700" y="964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i="1" dirty="0"/>
              <a:t/>
            </a:r>
            <a:br>
              <a:rPr lang="da-DK" i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700" y="1893394"/>
            <a:ext cx="1238250" cy="1235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56297"/>
            <a:ext cx="612995" cy="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9104"/>
            <a:ext cx="8077200" cy="914400"/>
          </a:xfrm>
        </p:spPr>
        <p:txBody>
          <a:bodyPr/>
          <a:lstStyle/>
          <a:p>
            <a:pPr algn="ctr"/>
            <a:r>
              <a:rPr lang="da-DK" sz="2000" dirty="0" smtClean="0"/>
              <a:t>Revisionen af Fredericia Kommunes årsregnskab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00216"/>
            <a:ext cx="460891" cy="457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62000"/>
            <a:ext cx="8072284" cy="487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da-DK" sz="2000" i="1" dirty="0">
                <a:latin typeface="Georgia" pitchFamily="18" charset="0"/>
              </a:rPr>
              <a:t>Bilag 3 Oversigt over konstaterede fejl og </a:t>
            </a:r>
            <a:r>
              <a:rPr lang="da-DK" sz="2000" i="1" dirty="0" smtClean="0">
                <a:latin typeface="Georgia" pitchFamily="18" charset="0"/>
              </a:rPr>
              <a:t>mangler</a:t>
            </a:r>
          </a:p>
          <a:p>
            <a:r>
              <a:rPr lang="da-DK" u="sng" dirty="0" smtClean="0">
                <a:latin typeface="+mj-lt"/>
              </a:rPr>
              <a:t>Fejltyper</a:t>
            </a:r>
            <a:r>
              <a:rPr lang="da-DK" u="sng" dirty="0">
                <a:latin typeface="+mj-lt"/>
              </a:rPr>
              <a:t>: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Væsentlige fejl </a:t>
            </a:r>
            <a:r>
              <a:rPr lang="da-DK" b="1" dirty="0">
                <a:latin typeface="+mj-lt"/>
              </a:rPr>
              <a:t>uden</a:t>
            </a:r>
            <a:r>
              <a:rPr lang="da-DK" dirty="0">
                <a:latin typeface="+mj-lt"/>
              </a:rPr>
              <a:t> refusionsmæssig betydning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Væsentlige fejl </a:t>
            </a:r>
            <a:r>
              <a:rPr lang="da-DK" b="1" dirty="0">
                <a:latin typeface="+mj-lt"/>
              </a:rPr>
              <a:t>med</a:t>
            </a:r>
            <a:r>
              <a:rPr lang="da-DK" dirty="0">
                <a:latin typeface="+mj-lt"/>
              </a:rPr>
              <a:t> refusionsmæssig betydning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Systematiske fejl </a:t>
            </a:r>
            <a:r>
              <a:rPr lang="da-DK" b="1" dirty="0">
                <a:latin typeface="+mj-lt"/>
              </a:rPr>
              <a:t>uden</a:t>
            </a:r>
            <a:r>
              <a:rPr lang="da-DK" dirty="0">
                <a:latin typeface="+mj-lt"/>
              </a:rPr>
              <a:t> refusionsmæssig betydning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Systematiske fejl </a:t>
            </a:r>
            <a:r>
              <a:rPr lang="da-DK" b="1" dirty="0">
                <a:latin typeface="+mj-lt"/>
              </a:rPr>
              <a:t>med</a:t>
            </a:r>
            <a:r>
              <a:rPr lang="da-DK" dirty="0">
                <a:latin typeface="+mj-lt"/>
              </a:rPr>
              <a:t> refusionsmæssig betydning</a:t>
            </a:r>
          </a:p>
          <a:p>
            <a:endParaRPr lang="da-DK" dirty="0" smtClean="0">
              <a:latin typeface="+mj-lt"/>
            </a:endParaRPr>
          </a:p>
          <a:p>
            <a:r>
              <a:rPr lang="da-DK" u="sng" dirty="0" smtClean="0">
                <a:latin typeface="+mj-lt"/>
              </a:rPr>
              <a:t>Fejltyper ift. revisionsbemærkning:</a:t>
            </a:r>
            <a:endParaRPr lang="da-DK" u="sng" dirty="0">
              <a:latin typeface="+mj-lt"/>
            </a:endParaRPr>
          </a:p>
          <a:p>
            <a:r>
              <a:rPr lang="da-DK" dirty="0" smtClean="0">
                <a:latin typeface="+mj-lt"/>
              </a:rPr>
              <a:t>Enkeltstående </a:t>
            </a:r>
            <a:r>
              <a:rPr lang="da-DK" dirty="0">
                <a:latin typeface="+mj-lt"/>
              </a:rPr>
              <a:t>fejl – typisk ingen bemærkning </a:t>
            </a:r>
            <a:endParaRPr lang="da-DK" dirty="0" smtClean="0">
              <a:latin typeface="+mj-lt"/>
            </a:endParaRPr>
          </a:p>
          <a:p>
            <a:r>
              <a:rPr lang="da-DK" dirty="0" smtClean="0">
                <a:latin typeface="+mj-lt"/>
              </a:rPr>
              <a:t>Systematisk </a:t>
            </a:r>
            <a:r>
              <a:rPr lang="da-DK" dirty="0">
                <a:latin typeface="+mj-lt"/>
              </a:rPr>
              <a:t>fejl </a:t>
            </a:r>
            <a:r>
              <a:rPr lang="da-DK" dirty="0" smtClean="0">
                <a:latin typeface="+mj-lt"/>
              </a:rPr>
              <a:t>uden refusionsmæssig betydning – </a:t>
            </a:r>
            <a:r>
              <a:rPr lang="da-DK" dirty="0">
                <a:latin typeface="+mj-lt"/>
              </a:rPr>
              <a:t>kan </a:t>
            </a:r>
            <a:r>
              <a:rPr lang="da-DK" dirty="0" smtClean="0">
                <a:latin typeface="+mj-lt"/>
              </a:rPr>
              <a:t>medføre en </a:t>
            </a:r>
            <a:r>
              <a:rPr lang="da-DK" dirty="0">
                <a:latin typeface="+mj-lt"/>
              </a:rPr>
              <a:t>bemærkning</a:t>
            </a:r>
          </a:p>
          <a:p>
            <a:pPr indent="0"/>
            <a:r>
              <a:rPr lang="da-DK" dirty="0">
                <a:latin typeface="+mj-lt"/>
              </a:rPr>
              <a:t>Systematiske fejl med refusionsmæssig betydning – </a:t>
            </a:r>
            <a:r>
              <a:rPr lang="da-DK" dirty="0" smtClean="0">
                <a:latin typeface="+mj-lt"/>
              </a:rPr>
              <a:t>medfører typisk en bemærkning</a:t>
            </a:r>
          </a:p>
          <a:p>
            <a:pPr indent="0"/>
            <a:endParaRPr lang="da-DK" i="1" dirty="0" smtClean="0">
              <a:latin typeface="+mj-lt"/>
            </a:endParaRPr>
          </a:p>
          <a:p>
            <a:pPr indent="-274320">
              <a:spcAft>
                <a:spcPts val="900"/>
              </a:spcAft>
            </a:pPr>
            <a:r>
              <a:rPr lang="da-DK" u="sng" dirty="0">
                <a:latin typeface="+mj-lt"/>
              </a:rPr>
              <a:t>Eksempler på </a:t>
            </a:r>
            <a:r>
              <a:rPr lang="da-DK" u="sng" dirty="0" smtClean="0">
                <a:latin typeface="+mj-lt"/>
              </a:rPr>
              <a:t>fejl:</a:t>
            </a:r>
            <a:endParaRPr lang="da-DK" u="sng" dirty="0">
              <a:latin typeface="+mj-lt"/>
            </a:endParaRP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Manglende </a:t>
            </a:r>
            <a:r>
              <a:rPr lang="da-DK" dirty="0" smtClean="0">
                <a:latin typeface="+mj-lt"/>
              </a:rPr>
              <a:t>overholdelse af rettidighed ift. opfølgning/samtale med borger</a:t>
            </a:r>
            <a:endParaRPr lang="da-DK" dirty="0">
              <a:latin typeface="+mj-lt"/>
            </a:endParaRP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Manglende </a:t>
            </a:r>
            <a:r>
              <a:rPr lang="da-DK" dirty="0" smtClean="0">
                <a:latin typeface="+mj-lt"/>
              </a:rPr>
              <a:t>journalføring </a:t>
            </a:r>
            <a:r>
              <a:rPr lang="da-DK" dirty="0">
                <a:latin typeface="+mj-lt"/>
              </a:rPr>
              <a:t>og registrering</a:t>
            </a:r>
          </a:p>
          <a:p>
            <a:pPr marL="68580" lvl="1" indent="-342900"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</a:rPr>
              <a:t>Manglende dokumentation for </a:t>
            </a:r>
            <a:r>
              <a:rPr lang="da-DK" dirty="0" smtClean="0">
                <a:latin typeface="+mj-lt"/>
              </a:rPr>
              <a:t>bevilling </a:t>
            </a:r>
            <a:r>
              <a:rPr lang="da-DK" dirty="0">
                <a:latin typeface="+mj-lt"/>
              </a:rPr>
              <a:t>af hjælp</a:t>
            </a:r>
          </a:p>
          <a:p>
            <a:pPr indent="-274320">
              <a:spcAft>
                <a:spcPts val="900"/>
              </a:spcAft>
            </a:pPr>
            <a:endParaRPr lang="en-US" sz="2000" i="1" dirty="0" err="1"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56297"/>
            <a:ext cx="612995" cy="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361</Words>
  <Application>Microsoft Office PowerPoint</Application>
  <PresentationFormat>Skærmshow (4:3)</PresentationFormat>
  <Paragraphs>94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Georgia</vt:lpstr>
      <vt:lpstr>PwC</vt:lpstr>
      <vt:lpstr>Orientering om revisionsberetningen vedrørende årsregnskabet for 2017  13. august 2018  </vt:lpstr>
      <vt:lpstr>Præsentation</vt:lpstr>
      <vt:lpstr>Revisionen af Fredericia Kommunes årsregnskab 2017</vt:lpstr>
      <vt:lpstr>Revisionen af Fredericia Kommunes årsregnskab 2017</vt:lpstr>
      <vt:lpstr>Revisionen af Fredericia Kommunes årsregnskab 2017</vt:lpstr>
      <vt:lpstr>Revisionen af Fredericia Kommunes årsregnskab 2017</vt:lpstr>
      <vt:lpstr>Revisionen af Fredericia Kommunes årsregnskab 2017</vt:lpstr>
      <vt:lpstr>Revisionen af Fredericia Kommunes årsregnskab 2017</vt:lpstr>
      <vt:lpstr>Revisionen af Fredericia Kommunes årsregnskab 2017</vt:lpstr>
      <vt:lpstr>  Tak for et godt samarbejde</vt:lpstr>
    </vt:vector>
  </TitlesOfParts>
  <Company>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Flemming Nielsen</dc:creator>
  <cp:lastModifiedBy>Annette Høgh Suhr</cp:lastModifiedBy>
  <cp:revision>398</cp:revision>
  <cp:lastPrinted>2018-06-21T10:23:07Z</cp:lastPrinted>
  <dcterms:created xsi:type="dcterms:W3CDTF">2010-09-07T13:26:45Z</dcterms:created>
  <dcterms:modified xsi:type="dcterms:W3CDTF">2018-08-21T11:27:25Z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  <property fmtid="{D5CDD505-2E9C-101B-9397-08002B2CF9AE}" pid="6" name="PwC Document Node Id">
    <vt:lpwstr>15259468</vt:lpwstr>
  </property>
  <property fmtid="{D5CDD505-2E9C-101B-9397-08002B2CF9AE}" pid="7" name="PwC Version Number">
    <vt:lpwstr>1</vt:lpwstr>
  </property>
</Properties>
</file>